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6" r:id="rId4"/>
    <p:sldId id="258" r:id="rId5"/>
    <p:sldId id="263" r:id="rId6"/>
    <p:sldId id="261" r:id="rId7"/>
    <p:sldId id="264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5827" autoAdjust="0"/>
  </p:normalViewPr>
  <p:slideViewPr>
    <p:cSldViewPr>
      <p:cViewPr varScale="1">
        <p:scale>
          <a:sx n="71" d="100"/>
          <a:sy n="71" d="100"/>
        </p:scale>
        <p:origin x="-9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26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8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7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89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8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03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132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89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87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06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05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DE82-BDBC-44F5-A95E-521D451CC6A5}" type="datetimeFigureOut">
              <a:rPr lang="el-GR" smtClean="0"/>
              <a:t>30/5/2017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1B73-ADE2-49E5-98EB-BF1C2671A6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7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Comic Sans MS" panose="030F0702030302020204" pitchFamily="66" charset="0"/>
              </a:rPr>
              <a:t>ΓΕΩΚΕΝΤΡΙΚΗ ΚΑΙ ΗΛΙΟΚΕΝΤΡΙΚΗ ΘΕΩΡΙΑ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17526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Δημήτρης Κεφάλας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Γιάννης </a:t>
            </a:r>
            <a:r>
              <a:rPr lang="el-GR" dirty="0" err="1" smtClean="0">
                <a:solidFill>
                  <a:schemeClr val="tx1"/>
                </a:solidFill>
              </a:rPr>
              <a:t>Μπαρμπαρήγος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0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dirty="0" smtClean="0"/>
              <a:t>ΤΕΛΟΣ!</a:t>
            </a:r>
            <a:endParaRPr lang="el-GR" sz="8000" dirty="0"/>
          </a:p>
        </p:txBody>
      </p:sp>
      <p:sp>
        <p:nvSpPr>
          <p:cNvPr id="6" name="Υπότιτλος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Από τους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  <a:endParaRPr lang="el-GR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l-G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ΓΙΑΝΝΗ ΜΠΑΡΜΠΑΡΗΓΟ</a:t>
            </a:r>
            <a:endParaRPr lang="el-GR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l-G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ΚΑΙ</a:t>
            </a:r>
          </a:p>
          <a:p>
            <a:r>
              <a:rPr lang="el-G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ΔΗΜΗΤΡΗ ΚΕΦΑΛΑ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1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Comic Sans MS" panose="030F0702030302020204" pitchFamily="66" charset="0"/>
              </a:rPr>
              <a:t>ΓΕΩΚΕΝΤΡΙΚΗ </a:t>
            </a:r>
            <a:r>
              <a:rPr lang="el-GR" sz="3200" b="1" dirty="0" smtClean="0">
                <a:latin typeface="Comic Sans MS" panose="030F0702030302020204" pitchFamily="66" charset="0"/>
              </a:rPr>
              <a:t>ΚΑΙ ΗΛΙΟΚΕΝΤΡΙΚΗ </a:t>
            </a:r>
            <a:r>
              <a:rPr lang="el-GR" sz="3200" b="1" dirty="0" smtClean="0">
                <a:latin typeface="Comic Sans MS" panose="030F0702030302020204" pitchFamily="66" charset="0"/>
              </a:rPr>
              <a:t>ΘΕΩΡΙΑ</a:t>
            </a:r>
            <a:endParaRPr lang="el-GR" sz="3200" b="1" dirty="0">
              <a:latin typeface="Comic Sans MS" panose="030F0702030302020204" pitchFamily="66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Μέχρι </a:t>
            </a:r>
            <a:r>
              <a:rPr lang="el-GR" dirty="0"/>
              <a:t>το 1543 όλος ο κόσμος πίστευε στη "Γεωκεντρική </a:t>
            </a:r>
            <a:r>
              <a:rPr lang="el-GR" dirty="0" smtClean="0"/>
              <a:t>θεωρία ", όπου </a:t>
            </a:r>
            <a:r>
              <a:rPr lang="el-GR" dirty="0"/>
              <a:t>έλεγε πως το κέντρο του σύμπαντος είναι η </a:t>
            </a:r>
            <a:r>
              <a:rPr lang="el-GR" dirty="0" smtClean="0"/>
              <a:t>Γη.</a:t>
            </a:r>
          </a:p>
          <a:p>
            <a:r>
              <a:rPr lang="el-GR" dirty="0" smtClean="0"/>
              <a:t>Μετά </a:t>
            </a:r>
            <a:r>
              <a:rPr lang="el-GR" dirty="0"/>
              <a:t>όμως την παρουσία του μεγάλου </a:t>
            </a:r>
            <a:r>
              <a:rPr lang="el-GR" dirty="0" smtClean="0"/>
              <a:t>μαθηματικού και </a:t>
            </a:r>
            <a:r>
              <a:rPr lang="el-GR" dirty="0"/>
              <a:t>αστρονόμου Νικόλαου </a:t>
            </a:r>
            <a:r>
              <a:rPr lang="el-GR" dirty="0" smtClean="0"/>
              <a:t>Κοπέρνικου </a:t>
            </a:r>
            <a:r>
              <a:rPr lang="el-GR" dirty="0"/>
              <a:t>άλλαξαν λίγο τα πράγματα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Το σύμπαν έπαψε </a:t>
            </a:r>
            <a:r>
              <a:rPr lang="el-GR" dirty="0"/>
              <a:t>να θεωρείται γεωκεντρικό και με την </a:t>
            </a:r>
            <a:r>
              <a:rPr lang="el-GR" dirty="0" smtClean="0"/>
              <a:t>θεωρία </a:t>
            </a:r>
            <a:r>
              <a:rPr lang="el-GR" dirty="0"/>
              <a:t>του </a:t>
            </a:r>
            <a:r>
              <a:rPr lang="el-GR" dirty="0" smtClean="0"/>
              <a:t>Κοπέρνικου, την </a:t>
            </a:r>
            <a:r>
              <a:rPr lang="el-GR" dirty="0"/>
              <a:t>"Ηλιοκεντρική θεωρία</a:t>
            </a:r>
            <a:r>
              <a:rPr lang="el-GR" dirty="0" smtClean="0"/>
              <a:t>", είναι </a:t>
            </a:r>
            <a:r>
              <a:rPr lang="el-GR" dirty="0"/>
              <a:t>πλέον </a:t>
            </a:r>
            <a:r>
              <a:rPr lang="el-GR" dirty="0" smtClean="0"/>
              <a:t>ηλιοκεντρικό.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4392488" cy="4464496"/>
          </a:xfrm>
        </p:spPr>
      </p:pic>
    </p:spTree>
    <p:extLst>
      <p:ext uri="{BB962C8B-B14F-4D97-AF65-F5344CB8AC3E}">
        <p14:creationId xmlns:p14="http://schemas.microsoft.com/office/powerpoint/2010/main" val="39885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ΝΙΚΟΛΑΟΣ ΚΟΠΕΡΝΙΚΟΣ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026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l-GR" dirty="0" smtClean="0"/>
              <a:t>Ο </a:t>
            </a:r>
            <a:r>
              <a:rPr lang="el-GR" dirty="0"/>
              <a:t>Κοπέρνικος έζησε τα χρόνια της </a:t>
            </a:r>
            <a:r>
              <a:rPr lang="el-GR" dirty="0" smtClean="0"/>
              <a:t>Αναγέννησης</a:t>
            </a:r>
            <a:r>
              <a:rPr lang="en-US" dirty="0" smtClean="0"/>
              <a:t> 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όπου ανέπτυξε </a:t>
            </a:r>
            <a:r>
              <a:rPr lang="el-GR" dirty="0"/>
              <a:t>το ηλεκτρονικό μοντέλο του σύμπαντος ανέδειξε τον Ήλιο στο </a:t>
            </a:r>
            <a:r>
              <a:rPr lang="el-GR" dirty="0" smtClean="0"/>
              <a:t>κέντρο του.</a:t>
            </a:r>
            <a:r>
              <a:rPr lang="en-US" dirty="0" smtClean="0"/>
              <a:t> </a:t>
            </a:r>
          </a:p>
          <a:p>
            <a:r>
              <a:rPr lang="el-GR" dirty="0" smtClean="0"/>
              <a:t>Γεννήθηκε </a:t>
            </a:r>
            <a:r>
              <a:rPr lang="el-GR" dirty="0"/>
              <a:t>το 1473 στις </a:t>
            </a:r>
            <a:r>
              <a:rPr lang="el-GR" dirty="0" smtClean="0"/>
              <a:t>1</a:t>
            </a:r>
            <a:r>
              <a:rPr lang="en-US" dirty="0" smtClean="0"/>
              <a:t>9 </a:t>
            </a:r>
            <a:r>
              <a:rPr lang="el-GR" dirty="0" smtClean="0"/>
              <a:t>Φεβρουαρίου </a:t>
            </a:r>
            <a:r>
              <a:rPr lang="el-GR" dirty="0"/>
              <a:t>στην πόλη </a:t>
            </a:r>
            <a:r>
              <a:rPr lang="el-GR" dirty="0" smtClean="0"/>
              <a:t>T</a:t>
            </a:r>
            <a:r>
              <a:rPr lang="en-US" dirty="0" err="1" smtClean="0"/>
              <a:t>orum</a:t>
            </a:r>
            <a:r>
              <a:rPr lang="en-US" dirty="0" smtClean="0"/>
              <a:t> (Thorn)</a:t>
            </a:r>
            <a:r>
              <a:rPr lang="el-GR" dirty="0" smtClean="0"/>
              <a:t> </a:t>
            </a:r>
            <a:r>
              <a:rPr lang="el-GR" dirty="0"/>
              <a:t>της </a:t>
            </a:r>
            <a:r>
              <a:rPr lang="el-GR" dirty="0" smtClean="0"/>
              <a:t>Πολωνίας. </a:t>
            </a:r>
            <a:endParaRPr lang="en-US" dirty="0" smtClean="0"/>
          </a:p>
          <a:p>
            <a:r>
              <a:rPr lang="el-GR" dirty="0" smtClean="0"/>
              <a:t>Αφιέρωσε </a:t>
            </a:r>
            <a:r>
              <a:rPr lang="el-GR" dirty="0"/>
              <a:t>30 χρόνια σε σπουδές και ταξίδια </a:t>
            </a:r>
            <a:r>
              <a:rPr lang="el-GR" dirty="0" smtClean="0"/>
              <a:t>στην </a:t>
            </a:r>
            <a:r>
              <a:rPr lang="el-GR" dirty="0"/>
              <a:t>Ιταλία και </a:t>
            </a:r>
            <a:r>
              <a:rPr lang="el-GR" dirty="0" smtClean="0"/>
              <a:t>αλλού. </a:t>
            </a:r>
          </a:p>
          <a:p>
            <a:r>
              <a:rPr lang="el-GR" dirty="0" smtClean="0"/>
              <a:t>Ο </a:t>
            </a:r>
            <a:r>
              <a:rPr lang="el-GR" dirty="0"/>
              <a:t>πατέρας του και ο παππούς του ήταν τραπεζίτες και </a:t>
            </a:r>
            <a:r>
              <a:rPr lang="el-GR" dirty="0" smtClean="0"/>
              <a:t>γι</a:t>
            </a:r>
            <a:r>
              <a:rPr lang="el-GR" dirty="0"/>
              <a:t>α</a:t>
            </a:r>
            <a:r>
              <a:rPr lang="en-US" dirty="0" smtClean="0"/>
              <a:t> </a:t>
            </a:r>
            <a:r>
              <a:rPr lang="el-GR" dirty="0" smtClean="0"/>
              <a:t>αυτό </a:t>
            </a:r>
            <a:r>
              <a:rPr lang="el-GR" dirty="0"/>
              <a:t>έπρεπε να δείξει </a:t>
            </a:r>
            <a:r>
              <a:rPr lang="el-GR" dirty="0" smtClean="0"/>
              <a:t>μια</a:t>
            </a:r>
            <a:r>
              <a:rPr lang="en-US" dirty="0" smtClean="0"/>
              <a:t> </a:t>
            </a:r>
            <a:r>
              <a:rPr lang="el-GR" dirty="0" smtClean="0"/>
              <a:t>κληρονομική ικανότητα </a:t>
            </a:r>
            <a:r>
              <a:rPr lang="el-GR" dirty="0"/>
              <a:t>στα </a:t>
            </a:r>
            <a:r>
              <a:rPr lang="el-GR" dirty="0" smtClean="0"/>
              <a:t>οικονομικά.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4392488" cy="4248472"/>
          </a:xfrm>
        </p:spPr>
      </p:pic>
    </p:spTree>
    <p:extLst>
      <p:ext uri="{BB962C8B-B14F-4D97-AF65-F5344CB8AC3E}">
        <p14:creationId xmlns:p14="http://schemas.microsoft.com/office/powerpoint/2010/main" val="18484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«ΤΟ ΒΙΒΛΙΟ ΤΟΥ»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2778" y="692696"/>
            <a:ext cx="4644008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1530 παρήγαγε ένα σημαντικό κομμάτι της ερευνάς του ,ένα </a:t>
            </a:r>
            <a:r>
              <a:rPr lang="el-GR" dirty="0" smtClean="0"/>
              <a:t>βιβλίο , το « </a:t>
            </a:r>
            <a:r>
              <a:rPr lang="el-GR" dirty="0" err="1" smtClean="0"/>
              <a:t>De</a:t>
            </a:r>
            <a:r>
              <a:rPr lang="el-GR" dirty="0" smtClean="0"/>
              <a:t> </a:t>
            </a:r>
            <a:r>
              <a:rPr lang="el-GR" dirty="0" err="1" smtClean="0"/>
              <a:t>lutionibus</a:t>
            </a:r>
            <a:r>
              <a:rPr lang="el-GR" dirty="0" smtClean="0"/>
              <a:t> </a:t>
            </a:r>
            <a:r>
              <a:rPr lang="el-GR" dirty="0" err="1" smtClean="0"/>
              <a:t>Orbiium</a:t>
            </a:r>
            <a:r>
              <a:rPr lang="el-GR" dirty="0" smtClean="0"/>
              <a:t> </a:t>
            </a:r>
            <a:r>
              <a:rPr lang="el-GR" dirty="0" err="1" smtClean="0"/>
              <a:t>coelestium</a:t>
            </a:r>
            <a:r>
              <a:rPr lang="el-GR" dirty="0" smtClean="0"/>
              <a:t>", όπου </a:t>
            </a:r>
            <a:r>
              <a:rPr lang="el-GR" dirty="0"/>
              <a:t>έλεγε για την τοποθέτηση του ήλιου στο κέντρο του ηλιακού συστήματος</a:t>
            </a:r>
            <a:r>
              <a:rPr lang="el-GR" dirty="0" smtClean="0"/>
              <a:t>. 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Αυτή </a:t>
            </a:r>
            <a:r>
              <a:rPr lang="el-GR" dirty="0"/>
              <a:t>η ηλιοκεντρική του </a:t>
            </a:r>
            <a:r>
              <a:rPr lang="el-GR" dirty="0" smtClean="0"/>
              <a:t>επανάσταση  καταδικάστηκε </a:t>
            </a:r>
            <a:r>
              <a:rPr lang="el-GR" dirty="0"/>
              <a:t>από τον </a:t>
            </a:r>
            <a:r>
              <a:rPr lang="el-GR" dirty="0" smtClean="0"/>
              <a:t>Λούθηρο. 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Κοπέρνικος δεν φοβήθηκε τον πόλεμο της καθολικής Εκκλησίας εναντίον των </a:t>
            </a:r>
            <a:r>
              <a:rPr lang="el-GR" dirty="0" smtClean="0"/>
              <a:t>αστρονόμων, όπως </a:t>
            </a:r>
            <a:r>
              <a:rPr lang="el-GR" dirty="0"/>
              <a:t>ο </a:t>
            </a:r>
            <a:r>
              <a:rPr lang="el-GR" dirty="0" err="1" smtClean="0"/>
              <a:t>Γαλιλλαίος</a:t>
            </a:r>
            <a:r>
              <a:rPr lang="el-GR" dirty="0" smtClean="0"/>
              <a:t>. </a:t>
            </a:r>
            <a:br>
              <a:rPr lang="el-GR" dirty="0" smtClean="0"/>
            </a:br>
            <a:r>
              <a:rPr lang="el-GR" dirty="0" smtClean="0"/>
              <a:t>(ο πόλεμος αυτός, στην πραγματικότητα, στην εποχή του δεν είχε ακόμα καλά </a:t>
            </a:r>
            <a:r>
              <a:rPr lang="el-GR" dirty="0" err="1" smtClean="0"/>
              <a:t>καλά</a:t>
            </a:r>
            <a:r>
              <a:rPr lang="el-GR" dirty="0" smtClean="0"/>
              <a:t> αρχίσει)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Λίγο </a:t>
            </a:r>
            <a:r>
              <a:rPr lang="el-GR" dirty="0"/>
              <a:t>πριν τον θάνατό του πήρε στα χέρια του το πρώτο έντυπο του βιβλίου </a:t>
            </a:r>
            <a:r>
              <a:rPr lang="el-GR" dirty="0" smtClean="0"/>
              <a:t>του . 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240470" cy="3600400"/>
          </a:xfrm>
        </p:spPr>
      </p:pic>
    </p:spTree>
    <p:extLst>
      <p:ext uri="{BB962C8B-B14F-4D97-AF65-F5344CB8AC3E}">
        <p14:creationId xmlns:p14="http://schemas.microsoft.com/office/powerpoint/2010/main" val="206367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ήλιος στο κέντρο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16288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Στο </a:t>
            </a:r>
            <a:r>
              <a:rPr lang="el-GR" dirty="0"/>
              <a:t>βιβλίο αυτό ο </a:t>
            </a:r>
            <a:r>
              <a:rPr lang="el-GR" dirty="0" err="1"/>
              <a:t>Σιαντέρ</a:t>
            </a:r>
            <a:r>
              <a:rPr lang="el-GR" dirty="0"/>
              <a:t> </a:t>
            </a:r>
            <a:r>
              <a:rPr lang="el-GR" dirty="0" smtClean="0"/>
              <a:t>είχε </a:t>
            </a:r>
            <a:r>
              <a:rPr lang="el-GR" dirty="0"/>
              <a:t>αλλάξει τον πρόλογο , χωρίς να το γνωρίζει ο Κοπέρνικος 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Έλεγε </a:t>
            </a:r>
            <a:r>
              <a:rPr lang="el-GR" dirty="0"/>
              <a:t>ότι ο Κοπέρνικος δεν πίστευε </a:t>
            </a:r>
            <a:r>
              <a:rPr lang="el-GR" dirty="0" smtClean="0"/>
              <a:t>στ’ </a:t>
            </a:r>
            <a:r>
              <a:rPr lang="el-GR" dirty="0"/>
              <a:t>αλήθεια την ηλιοκεντρική </a:t>
            </a:r>
            <a:r>
              <a:rPr lang="el-GR" dirty="0" smtClean="0"/>
              <a:t>θεωρία, </a:t>
            </a:r>
            <a:r>
              <a:rPr lang="el-GR" dirty="0"/>
              <a:t>αλλά το έγραψε για ευκολία στην διατύπωση και την κατανόηση . </a:t>
            </a:r>
            <a:endParaRPr lang="el-GR" dirty="0" smtClean="0"/>
          </a:p>
          <a:p>
            <a:r>
              <a:rPr lang="el-GR" dirty="0" smtClean="0"/>
              <a:t>Αυτό </a:t>
            </a:r>
            <a:r>
              <a:rPr lang="el-GR" dirty="0"/>
              <a:t>δεν ξέρουμε γιατί το έκανε ο </a:t>
            </a:r>
            <a:r>
              <a:rPr lang="el-GR" dirty="0" err="1"/>
              <a:t>Σιαντέρ</a:t>
            </a:r>
            <a:r>
              <a:rPr lang="el-GR" dirty="0"/>
              <a:t> , άλλοι λένε </a:t>
            </a:r>
            <a:r>
              <a:rPr lang="el-GR" dirty="0" smtClean="0"/>
              <a:t>ότι </a:t>
            </a:r>
            <a:r>
              <a:rPr lang="el-GR" dirty="0"/>
              <a:t>το έκανε δικό του συμφέρον (επειδή μπορεί να μην πίστευε τόσο στην θεωρία αυτή) </a:t>
            </a:r>
          </a:p>
          <a:p>
            <a:r>
              <a:rPr lang="el-GR" dirty="0" smtClean="0"/>
              <a:t>και </a:t>
            </a:r>
            <a:r>
              <a:rPr lang="el-GR" dirty="0"/>
              <a:t>άλλοι λένε ότι το έκανε για </a:t>
            </a:r>
            <a:r>
              <a:rPr lang="el-GR" dirty="0" smtClean="0"/>
              <a:t>να προστατεύσει </a:t>
            </a:r>
            <a:r>
              <a:rPr lang="el-GR" dirty="0"/>
              <a:t>τον Κοπέρνικο από τις πιθανές αντιδράσεις του κόσμου και της εκκλησίας που θα υπήρχαν εναντίον του , λόγω της </a:t>
            </a:r>
            <a:r>
              <a:rPr lang="el-GR" dirty="0" smtClean="0"/>
              <a:t>καινοτομίας </a:t>
            </a:r>
            <a:r>
              <a:rPr lang="el-GR" dirty="0"/>
              <a:t>του.  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322" y="1556792"/>
            <a:ext cx="389035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l-GR" b="1" dirty="0" smtClean="0"/>
              <a:t>«Η ΖΩΗ ΤΟΥ ΚΕΠΛΕΡ»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4752528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Γιοχάνες Κέπλερ γεννήθηκε στις 27 Δεκεμβρίου το 1571 στην πόλη </a:t>
            </a:r>
            <a:r>
              <a:rPr lang="el-GR" dirty="0" err="1"/>
              <a:t>Βάιλ</a:t>
            </a:r>
            <a:r>
              <a:rPr lang="el-GR" dirty="0"/>
              <a:t> ντερ </a:t>
            </a:r>
            <a:r>
              <a:rPr lang="el-GR" dirty="0" err="1"/>
              <a:t>Στατ</a:t>
            </a:r>
            <a:r>
              <a:rPr lang="el-GR" dirty="0"/>
              <a:t> της </a:t>
            </a:r>
            <a:r>
              <a:rPr lang="el-GR" dirty="0" smtClean="0"/>
              <a:t>Βυρτεμβέργης (Γερμανία) . </a:t>
            </a:r>
          </a:p>
          <a:p>
            <a:r>
              <a:rPr lang="el-GR" dirty="0" smtClean="0"/>
              <a:t>Ο </a:t>
            </a:r>
            <a:r>
              <a:rPr lang="el-GR" dirty="0"/>
              <a:t>πατέρας του </a:t>
            </a:r>
            <a:r>
              <a:rPr lang="el-GR" dirty="0" smtClean="0"/>
              <a:t>ήταν μισθοφόρος και </a:t>
            </a:r>
            <a:r>
              <a:rPr lang="el-GR" dirty="0"/>
              <a:t>τον άφησε όταν ήταν 5 </a:t>
            </a:r>
            <a:r>
              <a:rPr lang="el-GR" dirty="0" smtClean="0"/>
              <a:t>ετών. </a:t>
            </a:r>
          </a:p>
          <a:p>
            <a:r>
              <a:rPr lang="el-GR" dirty="0" smtClean="0"/>
              <a:t>Η </a:t>
            </a:r>
            <a:r>
              <a:rPr lang="el-GR" dirty="0"/>
              <a:t>μητέρα του </a:t>
            </a:r>
            <a:r>
              <a:rPr lang="el-GR" dirty="0" smtClean="0"/>
              <a:t>ασχολιόταν </a:t>
            </a:r>
            <a:r>
              <a:rPr lang="el-GR" dirty="0"/>
              <a:t>με την </a:t>
            </a:r>
            <a:r>
              <a:rPr lang="el-GR" dirty="0" err="1"/>
              <a:t>βοτανοθεραπεία</a:t>
            </a:r>
            <a:r>
              <a:rPr lang="el-GR" dirty="0"/>
              <a:t> και αργότερα </a:t>
            </a:r>
            <a:r>
              <a:rPr lang="el-GR" dirty="0" smtClean="0"/>
              <a:t>κατηγορήθηκε για μαγεία. </a:t>
            </a:r>
          </a:p>
          <a:p>
            <a:r>
              <a:rPr lang="el-GR" dirty="0" smtClean="0"/>
              <a:t>Ο </a:t>
            </a:r>
            <a:r>
              <a:rPr lang="el-GR" dirty="0"/>
              <a:t>Κέπλερ ήταν </a:t>
            </a:r>
            <a:r>
              <a:rPr lang="el-GR" dirty="0" smtClean="0"/>
              <a:t>καθηγητής μαθηματικών </a:t>
            </a:r>
            <a:r>
              <a:rPr lang="el-GR" dirty="0"/>
              <a:t>σε γυμνάσιο στο Γκρατς της Αυστρίας όπου και έγινε συνεργάτης του Πρίγκιπα Χανς </a:t>
            </a:r>
            <a:r>
              <a:rPr lang="el-GR" dirty="0" err="1"/>
              <a:t>Ούλριχ</a:t>
            </a:r>
            <a:r>
              <a:rPr lang="el-GR" dirty="0"/>
              <a:t> φον </a:t>
            </a:r>
            <a:r>
              <a:rPr lang="el-GR" dirty="0" err="1" smtClean="0"/>
              <a:t>Έγκενμπεργκ</a:t>
            </a:r>
            <a:r>
              <a:rPr lang="el-GR" dirty="0" smtClean="0"/>
              <a:t> . 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340768"/>
            <a:ext cx="4032448" cy="4464496"/>
          </a:xfrm>
        </p:spPr>
      </p:pic>
    </p:spTree>
    <p:extLst>
      <p:ext uri="{BB962C8B-B14F-4D97-AF65-F5344CB8AC3E}">
        <p14:creationId xmlns:p14="http://schemas.microsoft.com/office/powerpoint/2010/main" val="297755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51520" y="2636912"/>
            <a:ext cx="4186808" cy="3456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r>
              <a:rPr lang="el-GR" sz="2900" dirty="0" smtClean="0"/>
              <a:t>Αργότερα έγινε </a:t>
            </a:r>
            <a:r>
              <a:rPr lang="el-GR" sz="2900" dirty="0"/>
              <a:t>βοηθός του αστρονόμου </a:t>
            </a:r>
            <a:r>
              <a:rPr lang="el-GR" sz="2900" b="1" dirty="0" err="1"/>
              <a:t>Τύχο</a:t>
            </a:r>
            <a:r>
              <a:rPr lang="el-GR" sz="2900" b="1" dirty="0"/>
              <a:t> </a:t>
            </a:r>
            <a:r>
              <a:rPr lang="el-GR" sz="2900" b="1" dirty="0" smtClean="0"/>
              <a:t> Μπράχε </a:t>
            </a:r>
            <a:r>
              <a:rPr lang="el-GR" sz="2900" dirty="0"/>
              <a:t>και τελικά μαθηματικός του αυτοκράτορα Ροδόλφου Β΄ </a:t>
            </a:r>
            <a:r>
              <a:rPr lang="el-GR" sz="2900" dirty="0" smtClean="0"/>
              <a:t> </a:t>
            </a:r>
            <a:r>
              <a:rPr lang="el-GR" sz="2900" dirty="0"/>
              <a:t>και των διαδόχων του</a:t>
            </a:r>
            <a:r>
              <a:rPr lang="en-US" sz="2900" dirty="0"/>
              <a:t> </a:t>
            </a:r>
            <a:r>
              <a:rPr lang="el-GR" sz="2900" dirty="0"/>
              <a:t>,</a:t>
            </a:r>
            <a:r>
              <a:rPr lang="en-US" sz="2900" dirty="0"/>
              <a:t> </a:t>
            </a:r>
            <a:r>
              <a:rPr lang="el-GR" sz="2900" dirty="0"/>
              <a:t>Ματθίας και Φερδινάνδου </a:t>
            </a:r>
            <a:r>
              <a:rPr lang="el-GR" sz="2900" dirty="0" smtClean="0"/>
              <a:t>Β.</a:t>
            </a:r>
            <a:br>
              <a:rPr lang="el-GR" sz="2900" dirty="0" smtClean="0"/>
            </a:br>
            <a:endParaRPr lang="el-GR" sz="2900" dirty="0" smtClean="0"/>
          </a:p>
          <a:p>
            <a:r>
              <a:rPr lang="el-GR" sz="2900" dirty="0" smtClean="0"/>
              <a:t> </a:t>
            </a:r>
            <a:r>
              <a:rPr lang="el-GR" sz="2900" dirty="0"/>
              <a:t>Ακόμη ήταν </a:t>
            </a:r>
            <a:r>
              <a:rPr lang="el-GR" sz="2900" b="1" dirty="0"/>
              <a:t>καθηγητής μαθηματικών </a:t>
            </a:r>
            <a:r>
              <a:rPr lang="el-GR" sz="2900" dirty="0"/>
              <a:t>στο Λιντς της Αυστρίας και σύμβουλος του στρατηγού </a:t>
            </a:r>
            <a:r>
              <a:rPr lang="el-GR" sz="3200" dirty="0" err="1"/>
              <a:t>Βάλλενσταϊν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499992" y="2132856"/>
            <a:ext cx="4320480" cy="4536504"/>
          </a:xfrm>
        </p:spPr>
        <p:txBody>
          <a:bodyPr>
            <a:noAutofit/>
          </a:bodyPr>
          <a:lstStyle/>
          <a:p>
            <a:r>
              <a:rPr lang="el-GR" sz="2000" dirty="0"/>
              <a:t>Επιπλέον, το έργο του υπήρξε θεμελιώδες στον τομέα της οπτικής αφού </a:t>
            </a:r>
            <a:r>
              <a:rPr lang="el-GR" sz="2000" b="1" dirty="0"/>
              <a:t>εφηύρε</a:t>
            </a:r>
            <a:r>
              <a:rPr lang="el-GR" sz="2000" dirty="0"/>
              <a:t> μια βελτιωμένη έκδοση ενός </a:t>
            </a:r>
            <a:r>
              <a:rPr lang="el-GR" sz="2000" b="1" dirty="0"/>
              <a:t>τηλεσκοπίου διάθλασης </a:t>
            </a:r>
            <a:r>
              <a:rPr lang="el-GR" sz="2000" dirty="0"/>
              <a:t>(τηλεσκόπιο του Κέπλερ) και ανέφερε τις τηλεσκοπικές εφευρέσεις από τον σύγχρονό του Γαλιλαίο</a:t>
            </a:r>
            <a:r>
              <a:rPr lang="en-US" sz="2000" dirty="0"/>
              <a:t> </a:t>
            </a:r>
            <a:r>
              <a:rPr lang="el-GR" sz="2000" dirty="0"/>
              <a:t>.</a:t>
            </a:r>
            <a:r>
              <a:rPr lang="en-US" sz="2000" dirty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r>
              <a:rPr lang="el-GR" sz="2000" dirty="0" smtClean="0"/>
              <a:t>Ο </a:t>
            </a:r>
            <a:r>
              <a:rPr lang="el-GR" sz="2000" dirty="0"/>
              <a:t>Κέπλερ ενσωμάτωσε</a:t>
            </a:r>
            <a:r>
              <a:rPr lang="en-US" sz="2000" dirty="0"/>
              <a:t> </a:t>
            </a:r>
            <a:r>
              <a:rPr lang="el-GR" sz="2000" dirty="0"/>
              <a:t>θρησκευτικά και συλλογιστικά επιχειρήματα στο έργο του, υποκινούμενος από την θρησκευτική πεποίθηση ότι ο Θεός </a:t>
            </a:r>
            <a:r>
              <a:rPr lang="el-GR" sz="2000" dirty="0" smtClean="0"/>
              <a:t>δημιούργησε ...</a:t>
            </a:r>
            <a:endParaRPr lang="el-GR" sz="2000" dirty="0"/>
          </a:p>
          <a:p>
            <a:endParaRPr lang="el-GR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5472608" cy="164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39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ΓΙΟΧΑΝΕΣ ΚΕΠΛΕΡ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Μετά </a:t>
            </a:r>
            <a:r>
              <a:rPr lang="el-GR" dirty="0" smtClean="0"/>
              <a:t>από </a:t>
            </a:r>
            <a:r>
              <a:rPr lang="el-GR" dirty="0"/>
              <a:t>την θεωρία του Κοπέρνικου ήρθαν οι 3 νόμοι του </a:t>
            </a:r>
            <a:r>
              <a:rPr lang="el-GR" dirty="0" smtClean="0"/>
              <a:t>Κέπλερ . Ο </a:t>
            </a:r>
            <a:r>
              <a:rPr lang="el-GR" dirty="0"/>
              <a:t>Γιοχάνες Κέπλερ χρησιμοποίησε την </a:t>
            </a:r>
            <a:r>
              <a:rPr lang="el-GR" dirty="0" smtClean="0"/>
              <a:t>ηλιοκεντρική </a:t>
            </a:r>
            <a:r>
              <a:rPr lang="el-GR" dirty="0"/>
              <a:t>θεωρία </a:t>
            </a:r>
          </a:p>
          <a:p>
            <a:pPr marL="0" indent="0">
              <a:buNone/>
            </a:pPr>
            <a:r>
              <a:rPr lang="el-GR" dirty="0"/>
              <a:t>και με </a:t>
            </a:r>
            <a:r>
              <a:rPr lang="el-GR" dirty="0" smtClean="0"/>
              <a:t>βάση αυτήν </a:t>
            </a:r>
            <a:r>
              <a:rPr lang="el-GR" dirty="0"/>
              <a:t>ανακάλυψε τους δικούς του </a:t>
            </a:r>
            <a:r>
              <a:rPr lang="el-GR" dirty="0" smtClean="0"/>
              <a:t>νόμους , που </a:t>
            </a:r>
            <a:r>
              <a:rPr lang="el-GR" dirty="0"/>
              <a:t>έχουμε μέχρι και σήμερα.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911" y="1484784"/>
            <a:ext cx="3237017" cy="2376264"/>
          </a:xfr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37" y="4005064"/>
            <a:ext cx="3213930" cy="219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6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«ΟΙ ΤΡΕΙΣ ΝΟΜΟΙ ΤΟΥ ΚΕΠΛΕΡ»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172272" cy="5328592"/>
          </a:xfrm>
        </p:spPr>
        <p:txBody>
          <a:bodyPr>
            <a:normAutofit fontScale="77500" lnSpcReduction="20000"/>
          </a:bodyPr>
          <a:lstStyle/>
          <a:p>
            <a:r>
              <a:rPr lang="el-GR" b="1" u="sng" dirty="0"/>
              <a:t>1ος νόμος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dirty="0"/>
              <a:t>Οι τροχιές των πλανητών είναι </a:t>
            </a:r>
            <a:r>
              <a:rPr lang="el-GR" b="1" i="1" dirty="0"/>
              <a:t>ελλείψεις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/>
          </a:p>
          <a:p>
            <a:r>
              <a:rPr lang="el-GR" dirty="0"/>
              <a:t> </a:t>
            </a:r>
            <a:r>
              <a:rPr lang="el-GR" b="1" u="sng" dirty="0"/>
              <a:t>2ος νόμος</a:t>
            </a:r>
            <a:r>
              <a:rPr lang="el-GR" u="sng" dirty="0"/>
              <a:t>:</a:t>
            </a:r>
          </a:p>
          <a:p>
            <a:pPr marL="0" indent="0">
              <a:buNone/>
            </a:pPr>
            <a:r>
              <a:rPr lang="el-GR" dirty="0"/>
              <a:t>Η ακτίνα που συνδέει τον ήλιο με τον </a:t>
            </a:r>
            <a:r>
              <a:rPr lang="el-GR" dirty="0" smtClean="0"/>
              <a:t>πλανήτη </a:t>
            </a:r>
            <a:r>
              <a:rPr lang="el-GR" dirty="0"/>
              <a:t>κατά την </a:t>
            </a:r>
            <a:r>
              <a:rPr lang="el-GR" dirty="0" smtClean="0"/>
              <a:t>κίνησή </a:t>
            </a:r>
            <a:r>
              <a:rPr lang="el-GR" dirty="0"/>
              <a:t>του γύρω </a:t>
            </a:r>
            <a:r>
              <a:rPr lang="el-GR" dirty="0" err="1" smtClean="0"/>
              <a:t>απ’αυτόν</a:t>
            </a:r>
            <a:r>
              <a:rPr lang="el-GR" dirty="0" smtClean="0"/>
              <a:t> , διαγράφει </a:t>
            </a:r>
            <a:r>
              <a:rPr lang="el-GR" dirty="0"/>
              <a:t>σε </a:t>
            </a:r>
            <a:r>
              <a:rPr lang="el-GR" b="1" i="1" dirty="0"/>
              <a:t>ίσους χρόνους </a:t>
            </a:r>
            <a:r>
              <a:rPr lang="el-GR" dirty="0"/>
              <a:t>επιφάνειες με </a:t>
            </a:r>
          </a:p>
          <a:p>
            <a:pPr marL="0" indent="0">
              <a:buNone/>
            </a:pPr>
            <a:r>
              <a:rPr lang="el-GR" b="1" i="1" dirty="0"/>
              <a:t>ίσα εμβαδά</a:t>
            </a:r>
            <a:r>
              <a:rPr lang="el-GR" dirty="0"/>
              <a:t>.</a:t>
            </a:r>
          </a:p>
          <a:p>
            <a:r>
              <a:rPr lang="el-GR" dirty="0"/>
              <a:t> </a:t>
            </a:r>
            <a:r>
              <a:rPr lang="el-GR" b="1" u="sng" dirty="0"/>
              <a:t>3ος νόμος:</a:t>
            </a:r>
          </a:p>
          <a:p>
            <a:pPr marL="0" indent="0">
              <a:buNone/>
            </a:pPr>
            <a:r>
              <a:rPr lang="el-GR" dirty="0"/>
              <a:t>Το τετράγωνο της περιόδου περιφοράς του κάθε πλανήτη είναι ανάλογο με τον κύβο του μήκους του μεγάλου </a:t>
            </a:r>
            <a:r>
              <a:rPr lang="el-GR" dirty="0" err="1" smtClean="0"/>
              <a:t>ημιάξονα</a:t>
            </a:r>
            <a:r>
              <a:rPr lang="el-GR" dirty="0" smtClean="0"/>
              <a:t> </a:t>
            </a:r>
            <a:r>
              <a:rPr lang="el-GR" dirty="0"/>
              <a:t>της </a:t>
            </a:r>
          </a:p>
          <a:p>
            <a:pPr marL="0" indent="0">
              <a:buNone/>
            </a:pPr>
            <a:r>
              <a:rPr lang="el-GR" dirty="0"/>
              <a:t>έλλειψης που διαγράφει.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19" y="1268760"/>
            <a:ext cx="4038600" cy="1425388"/>
          </a:xfr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4620373"/>
            <a:ext cx="4002732" cy="1904971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2780928"/>
            <a:ext cx="4029811" cy="174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493</Words>
  <Application>Microsoft Office PowerPoint</Application>
  <PresentationFormat>Προβολή στην οθόνη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ΓΕΩΚΕΝΤΡΙΚΗ ΚΑΙ ΗΛΙΟΚΕΝΤΡΙΚΗ ΘΕΩΡΙΑ</vt:lpstr>
      <vt:lpstr>ΓΕΩΚΕΝΤΡΙΚΗ ΚΑΙ ΗΛΙΟΚΕΝΤΡΙΚΗ ΘΕΩΡΙΑ</vt:lpstr>
      <vt:lpstr>ΝΙΚΟΛΑΟΣ ΚΟΠΕΡΝΙΚΟΣ</vt:lpstr>
      <vt:lpstr>«ΤΟ ΒΙΒΛΙΟ ΤΟΥ»</vt:lpstr>
      <vt:lpstr>Ο ήλιος στο κέντρο (συνέχεια)</vt:lpstr>
      <vt:lpstr>«Η ΖΩΗ ΤΟΥ ΚΕΠΛΕΡ»</vt:lpstr>
      <vt:lpstr>Παρουσίαση του PowerPoint</vt:lpstr>
      <vt:lpstr>ΓΙΟΧΑΝΕΣ ΚΕΠΛΕΡ</vt:lpstr>
      <vt:lpstr>«ΟΙ ΤΡΕΙΣ ΝΟΜΟΙ ΤΟΥ ΚΕΠΛΕΡ»</vt:lpstr>
      <vt:lpstr>ΤΕΛΟΣ!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Ρηνιώ</dc:creator>
  <cp:lastModifiedBy>Ρηνιώ</cp:lastModifiedBy>
  <cp:revision>17</cp:revision>
  <dcterms:created xsi:type="dcterms:W3CDTF">2017-03-16T06:40:23Z</dcterms:created>
  <dcterms:modified xsi:type="dcterms:W3CDTF">2017-05-30T10:29:37Z</dcterms:modified>
</cp:coreProperties>
</file>